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80" r:id="rId5"/>
    <p:sldId id="284" r:id="rId6"/>
    <p:sldId id="285" r:id="rId7"/>
    <p:sldId id="276" r:id="rId8"/>
    <p:sldId id="282" r:id="rId9"/>
    <p:sldId id="277" r:id="rId10"/>
    <p:sldId id="291" r:id="rId11"/>
    <p:sldId id="278" r:id="rId12"/>
    <p:sldId id="281" r:id="rId13"/>
    <p:sldId id="288" r:id="rId14"/>
    <p:sldId id="289" r:id="rId15"/>
    <p:sldId id="290" r:id="rId16"/>
    <p:sldId id="279" r:id="rId17"/>
    <p:sldId id="287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93719" autoAdjust="0"/>
  </p:normalViewPr>
  <p:slideViewPr>
    <p:cSldViewPr>
      <p:cViewPr varScale="1">
        <p:scale>
          <a:sx n="77" d="100"/>
          <a:sy n="77" d="100"/>
        </p:scale>
        <p:origin x="162" y="10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52986"/>
            <a:ext cx="16230600" cy="4784929"/>
            <a:chOff x="0" y="0"/>
            <a:chExt cx="4659694" cy="137372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325460"/>
            </a:xfrm>
            <a:custGeom>
              <a:avLst/>
              <a:gdLst/>
              <a:ahLst/>
              <a:cxnLst/>
              <a:rect l="l" t="t" r="r" b="b"/>
              <a:pathLst>
                <a:path w="4611434" h="1325460">
                  <a:moveTo>
                    <a:pt x="0" y="0"/>
                  </a:moveTo>
                  <a:lnTo>
                    <a:pt x="4611434" y="0"/>
                  </a:lnTo>
                  <a:lnTo>
                    <a:pt x="4611434" y="1325460"/>
                  </a:lnTo>
                  <a:lnTo>
                    <a:pt x="0" y="132546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338160"/>
            </a:xfrm>
            <a:custGeom>
              <a:avLst/>
              <a:gdLst/>
              <a:ahLst/>
              <a:cxnLst/>
              <a:rect l="l" t="t" r="r" b="b"/>
              <a:pathLst>
                <a:path w="4624134" h="1338160">
                  <a:moveTo>
                    <a:pt x="4624134" y="1338160"/>
                  </a:moveTo>
                  <a:lnTo>
                    <a:pt x="0" y="133816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338160"/>
                  </a:lnTo>
                  <a:close/>
                  <a:moveTo>
                    <a:pt x="12700" y="1325460"/>
                  </a:moveTo>
                  <a:lnTo>
                    <a:pt x="4611434" y="132546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2546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325460"/>
            </a:xfrm>
            <a:custGeom>
              <a:avLst/>
              <a:gdLst/>
              <a:ahLst/>
              <a:cxnLst/>
              <a:rect l="l" t="t" r="r" b="b"/>
              <a:pathLst>
                <a:path w="4611434" h="1325460">
                  <a:moveTo>
                    <a:pt x="0" y="0"/>
                  </a:moveTo>
                  <a:lnTo>
                    <a:pt x="4611434" y="0"/>
                  </a:lnTo>
                  <a:lnTo>
                    <a:pt x="4611434" y="1325460"/>
                  </a:lnTo>
                  <a:lnTo>
                    <a:pt x="0" y="1325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57102" y="3820429"/>
            <a:ext cx="12573796" cy="2371887"/>
            <a:chOff x="0" y="-41706"/>
            <a:chExt cx="16765062" cy="31625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1706"/>
              <a:ext cx="16765063" cy="211969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2474"/>
                </a:lnSpc>
                <a:defRPr/>
              </a:pPr>
              <a:r>
                <a:rPr lang="ko-KR" altLang="en-US" sz="9900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드래곤 플라이트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2208738"/>
              <a:ext cx="16765063" cy="96144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739"/>
                </a:lnSpc>
                <a:spcBef>
                  <a:spcPct val="0"/>
                </a:spcBef>
                <a:defRPr/>
              </a:pPr>
              <a:r>
                <a:rPr lang="en-US" altLang="ko-KR" sz="40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html</a:t>
              </a:r>
              <a:r>
                <a:rPr lang="ko-KR" altLang="en-US" sz="40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을 이용한 드래곤 플라이트 웹구현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423429" y="1028700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3"/>
                </a:lnTo>
                <a:lnTo>
                  <a:pt x="0" y="515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655222" y="7797601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436244" y="7793607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933352" y="7827440"/>
            <a:ext cx="1640273" cy="8784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6999"/>
              </a:lnSpc>
              <a:defRPr/>
            </a:pPr>
            <a:r>
              <a:rPr lang="en-US" altLang="ko-KR" sz="37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14374" y="7827440"/>
            <a:ext cx="1640273" cy="8784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6999"/>
              </a:lnSpc>
              <a:defRPr/>
            </a:pPr>
            <a:r>
              <a:rPr lang="en-US" altLang="ko-KR" sz="40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2</a:t>
            </a:r>
            <a:r>
              <a:rPr lang="ko-KR" altLang="en-US" sz="4000" spc="514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조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2857102" y="8953500"/>
            <a:ext cx="12573796" cy="7239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ts val="573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||</a:t>
            </a:r>
            <a:r>
              <a:rPr kumimoji="0" lang="ko-KR" altLang="en-US" sz="3000" b="1" i="0" u="none" strike="noStrike" kern="1200" cap="none" spc="0" normalizeH="0" baseline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	김정훈 장서진 정동주 하동우	</a:t>
            </a:r>
            <a:r>
              <a:rPr kumimoji="0" lang="en-US" altLang="ko-KR" sz="3000" b="1" i="0" u="none" strike="noStrike" kern="1200" cap="none" spc="0" normalizeH="0" baseline="0">
                <a:solidFill>
                  <a:schemeClr val="lt1"/>
                </a:solidFill>
                <a:latin typeface="TDTD순고딕"/>
                <a:ea typeface="TDTD순고딕"/>
                <a:cs typeface="TDTD순고딕"/>
                <a:sym typeface="TDTD순고딕"/>
              </a:rPr>
              <a:t>||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96107"/>
            <a:ext cx="16230600" cy="5000768"/>
            <a:chOff x="0" y="0"/>
            <a:chExt cx="4659694" cy="1435686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387426"/>
            </a:xfrm>
            <a:custGeom>
              <a:avLst/>
              <a:gdLst/>
              <a:ahLst/>
              <a:cxnLst/>
              <a:rect l="l" t="t" r="r" b="b"/>
              <a:pathLst>
                <a:path w="4611434" h="1387426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00126"/>
            </a:xfrm>
            <a:custGeom>
              <a:avLst/>
              <a:gdLst/>
              <a:ahLst/>
              <a:cxnLst/>
              <a:rect l="l" t="t" r="r" b="b"/>
              <a:pathLst>
                <a:path w="4624134" h="1400126">
                  <a:moveTo>
                    <a:pt x="4624134" y="1400126"/>
                  </a:moveTo>
                  <a:lnTo>
                    <a:pt x="0" y="1400126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00126"/>
                  </a:lnTo>
                  <a:close/>
                  <a:moveTo>
                    <a:pt x="12700" y="1387426"/>
                  </a:moveTo>
                  <a:lnTo>
                    <a:pt x="4611434" y="1387426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387426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387426"/>
            </a:xfrm>
            <a:custGeom>
              <a:avLst/>
              <a:gdLst/>
              <a:ahLst/>
              <a:cxnLst/>
              <a:rect l="l" t="t" r="r" b="b"/>
              <a:pathLst>
                <a:path w="4611434" h="1387426">
                  <a:moveTo>
                    <a:pt x="0" y="0"/>
                  </a:moveTo>
                  <a:lnTo>
                    <a:pt x="4611434" y="0"/>
                  </a:lnTo>
                  <a:lnTo>
                    <a:pt x="4611434" y="1387426"/>
                  </a:lnTo>
                  <a:lnTo>
                    <a:pt x="0" y="1387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778485"/>
            <a:ext cx="16230600" cy="1955402"/>
            <a:chOff x="0" y="0"/>
            <a:chExt cx="4659694" cy="561383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ahLst/>
              <a:cxn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 rot="1341">
            <a:off x="3035012" y="5136356"/>
            <a:ext cx="1220077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873087" y="4981575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86038" y="49720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98990" y="49720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11941" y="49720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52550" y="2260961"/>
            <a:ext cx="15565703" cy="990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절차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52550" y="5993604"/>
            <a:ext cx="3364925" cy="1816897"/>
            <a:chOff x="0" y="-9528"/>
            <a:chExt cx="4486566" cy="242252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계획 명세 및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역할 분담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72714"/>
              <a:ext cx="4486566" cy="94028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프로젝트의 기능을 명세화하고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 기능들을 나누어 맡음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65498" y="5993604"/>
            <a:ext cx="3364929" cy="1816896"/>
            <a:chOff x="-3" y="-9528"/>
            <a:chExt cx="4486572" cy="2422529"/>
          </a:xfrm>
        </p:grpSpPr>
        <p:sp>
          <p:nvSpPr>
            <p:cNvPr id="24" name="TextBox 24"/>
            <p:cNvSpPr txBox="1"/>
            <p:nvPr/>
          </p:nvSpPr>
          <p:spPr>
            <a:xfrm>
              <a:off x="-3" y="-9528"/>
              <a:ext cx="4486567" cy="121602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개인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개발 기간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" y="1472715"/>
              <a:ext cx="4486570" cy="9402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각자 맡은 부분을</a:t>
              </a:r>
              <a:endPara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개인적으로 개발</a:t>
              </a:r>
              <a:r>
                <a:rPr 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91404" y="5993603"/>
            <a:ext cx="3364925" cy="2169320"/>
            <a:chOff x="0" y="-9528"/>
            <a:chExt cx="4486566" cy="289242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실행 및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마무리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472609"/>
              <a:ext cx="4486566" cy="141029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마지막으로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테스트 및 디버그 후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 수정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78452" y="5993604"/>
            <a:ext cx="3364925" cy="1816897"/>
            <a:chOff x="0" y="-9528"/>
            <a:chExt cx="4486566" cy="24225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8"/>
              <a:ext cx="4486566" cy="121602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코드</a:t>
              </a:r>
            </a:p>
            <a:p>
              <a:pPr lvl="0" algn="ctr">
                <a:lnSpc>
                  <a:spcPts val="3600"/>
                </a:lnSpc>
                <a:defRPr/>
              </a:pPr>
              <a:r>
                <a:rPr lang="ko-KR" altLang="en-US" sz="3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통합 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472714"/>
              <a:ext cx="4486566" cy="94028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각자 맡은 부분을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통합하며 수정함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수행 경과</a:t>
            </a: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4925794"/>
            <a:chOff x="0" y="-1"/>
            <a:chExt cx="11046449" cy="65677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메인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9"/>
              <a:ext cx="11046449" cy="278676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CLICK TO START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를 누르면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로비화면으로 전환</a:t>
              </a: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2903" y="2400299"/>
            <a:ext cx="6325897" cy="6400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4925794"/>
            <a:chOff x="0" y="-1"/>
            <a:chExt cx="11046449" cy="65677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로비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9"/>
              <a:ext cx="11046449" cy="278676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구매 및 선택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시작 등을 할 수 있는 화면</a:t>
              </a: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64736" y="2203969"/>
            <a:ext cx="4870664" cy="6673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5621119"/>
            <a:chOff x="0" y="-1"/>
            <a:chExt cx="11046449" cy="74948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게임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4"/>
              <a:ext cx="11046449" cy="371386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게임을 즐길 수 있는 화면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거리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골드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점수 말고도 체력또한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확인 가능하다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  <a:p>
              <a:pPr lvl="0" algn="ctr">
                <a:lnSpc>
                  <a:spcPts val="5529"/>
                </a:lnSpc>
                <a:defRPr/>
              </a:pPr>
              <a:endParaRPr lang="ko-KR" altLang="en-US" sz="394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EFF1CF9-2CDA-4E82-8FAC-883B3084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845" y="2130968"/>
            <a:ext cx="3870366" cy="6692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63974"/>
            <a:ext cx="9284177" cy="7394326"/>
            <a:chOff x="0" y="0"/>
            <a:chExt cx="2665424" cy="212286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629864" cy="2087300"/>
            </a:xfrm>
            <a:custGeom>
              <a:avLst/>
              <a:gdLst/>
              <a:ahLst/>
              <a:cxnLst/>
              <a:rect l="l" t="t" r="r" b="b"/>
              <a:pathLst>
                <a:path w="2629864" h="2087300">
                  <a:moveTo>
                    <a:pt x="2629864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2629864" y="0"/>
                  </a:lnTo>
                  <a:lnTo>
                    <a:pt x="2629864" y="2087300"/>
                  </a:lnTo>
                  <a:close/>
                  <a:moveTo>
                    <a:pt x="12700" y="2074600"/>
                  </a:moveTo>
                  <a:lnTo>
                    <a:pt x="2617164" y="2074600"/>
                  </a:lnTo>
                  <a:lnTo>
                    <a:pt x="2617164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617164" cy="2074600"/>
            </a:xfrm>
            <a:custGeom>
              <a:avLst/>
              <a:gdLst/>
              <a:ahLst/>
              <a:cxnLst/>
              <a:rect l="l" t="t" r="r" b="b"/>
              <a:pathLst>
                <a:path w="2617164" h="2074600">
                  <a:moveTo>
                    <a:pt x="0" y="0"/>
                  </a:moveTo>
                  <a:lnTo>
                    <a:pt x="2617164" y="0"/>
                  </a:lnTo>
                  <a:lnTo>
                    <a:pt x="2617164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1380" y="1863974"/>
            <a:ext cx="6789436" cy="7394326"/>
            <a:chOff x="0" y="0"/>
            <a:chExt cx="1949201" cy="212286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913641" cy="2087300"/>
            </a:xfrm>
            <a:custGeom>
              <a:avLst/>
              <a:gdLst/>
              <a:ahLst/>
              <a:cxnLst/>
              <a:rect l="l" t="t" r="r" b="b"/>
              <a:pathLst>
                <a:path w="1913641" h="2087300">
                  <a:moveTo>
                    <a:pt x="1913641" y="2087300"/>
                  </a:moveTo>
                  <a:lnTo>
                    <a:pt x="0" y="2087300"/>
                  </a:lnTo>
                  <a:lnTo>
                    <a:pt x="0" y="0"/>
                  </a:lnTo>
                  <a:lnTo>
                    <a:pt x="1913641" y="0"/>
                  </a:lnTo>
                  <a:lnTo>
                    <a:pt x="1913641" y="2087300"/>
                  </a:lnTo>
                  <a:close/>
                  <a:moveTo>
                    <a:pt x="12700" y="2074600"/>
                  </a:moveTo>
                  <a:lnTo>
                    <a:pt x="1900941" y="2074600"/>
                  </a:lnTo>
                  <a:lnTo>
                    <a:pt x="1900941" y="12700"/>
                  </a:lnTo>
                  <a:lnTo>
                    <a:pt x="12700" y="12700"/>
                  </a:lnTo>
                  <a:lnTo>
                    <a:pt x="12700" y="207460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00941" cy="2074600"/>
            </a:xfrm>
            <a:custGeom>
              <a:avLst/>
              <a:gdLst/>
              <a:ahLst/>
              <a:cxnLst/>
              <a:rect l="l" t="t" r="r" b="b"/>
              <a:pathLst>
                <a:path w="1900941" h="2074600">
                  <a:moveTo>
                    <a:pt x="0" y="0"/>
                  </a:moveTo>
                  <a:lnTo>
                    <a:pt x="1900941" y="0"/>
                  </a:lnTo>
                  <a:lnTo>
                    <a:pt x="1900941" y="2074600"/>
                  </a:lnTo>
                  <a:lnTo>
                    <a:pt x="0" y="207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575" y="3399055"/>
            <a:ext cx="8284837" cy="4230469"/>
            <a:chOff x="0" y="-1"/>
            <a:chExt cx="11046449" cy="56406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"/>
              <a:ext cx="11046449" cy="16528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9839"/>
                </a:lnSpc>
                <a:spcBef>
                  <a:spcPct val="0"/>
                </a:spcBef>
                <a:defRPr/>
              </a:pPr>
              <a:r>
                <a:rPr lang="ko-KR" altLang="en-US" sz="8199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게임 오버 화면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780950"/>
              <a:ext cx="11046449" cy="185967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비행 거리와 점수</a:t>
              </a:r>
              <a:r>
                <a:rPr lang="en-US" altLang="ko-KR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골드 등</a:t>
              </a:r>
            </a:p>
            <a:p>
              <a:pPr lvl="0" algn="ctr">
                <a:lnSpc>
                  <a:spcPts val="5529"/>
                </a:lnSpc>
                <a:defRPr/>
              </a:pPr>
              <a:r>
                <a:rPr lang="ko-KR" altLang="en-US" sz="394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결과를 확인할 수 있는 화면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449723" y="770894"/>
            <a:ext cx="2809577" cy="730490"/>
            <a:chOff x="0" y="0"/>
            <a:chExt cx="3746102" cy="973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87200" y="2095499"/>
            <a:ext cx="3959797" cy="678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 평가 의견</a:t>
            </a: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32631"/>
            <a:ext cx="16374387" cy="2595892"/>
            <a:chOff x="1" y="0"/>
            <a:chExt cx="21832516" cy="3461190"/>
          </a:xfrm>
        </p:grpSpPr>
        <p:grpSp>
          <p:nvGrpSpPr>
            <p:cNvPr id="3" name="Group 3"/>
            <p:cNvGrpSpPr/>
            <p:nvPr/>
          </p:nvGrpSpPr>
          <p:grpSpPr>
            <a:xfrm>
              <a:off x="1" y="0"/>
              <a:ext cx="21832516" cy="3461190"/>
              <a:chOff x="0" y="0"/>
              <a:chExt cx="4700974" cy="7452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41910" y="43180"/>
                <a:ext cx="4652714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4" h="697003">
                    <a:moveTo>
                      <a:pt x="0" y="0"/>
                    </a:moveTo>
                    <a:lnTo>
                      <a:pt x="4652714" y="0"/>
                    </a:lnTo>
                    <a:lnTo>
                      <a:pt x="4652714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35560" y="35560"/>
                <a:ext cx="4665414" cy="709703"/>
              </a:xfrm>
              <a:custGeom>
                <a:avLst/>
                <a:gdLst/>
                <a:ahLst/>
                <a:cxnLst/>
                <a:rect l="l" t="t" r="r" b="b"/>
                <a:pathLst>
                  <a:path w="4665414" h="709703">
                    <a:moveTo>
                      <a:pt x="4665414" y="709703"/>
                    </a:moveTo>
                    <a:lnTo>
                      <a:pt x="0" y="709703"/>
                    </a:lnTo>
                    <a:lnTo>
                      <a:pt x="0" y="0"/>
                    </a:lnTo>
                    <a:lnTo>
                      <a:pt x="4665414" y="0"/>
                    </a:lnTo>
                    <a:lnTo>
                      <a:pt x="4665414" y="709703"/>
                    </a:lnTo>
                    <a:close/>
                    <a:moveTo>
                      <a:pt x="12700" y="697003"/>
                    </a:moveTo>
                    <a:lnTo>
                      <a:pt x="4652714" y="697003"/>
                    </a:lnTo>
                    <a:lnTo>
                      <a:pt x="4652714" y="12700"/>
                    </a:lnTo>
                    <a:lnTo>
                      <a:pt x="12700" y="12700"/>
                    </a:lnTo>
                    <a:lnTo>
                      <a:pt x="1270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4652713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3" h="697003">
                    <a:moveTo>
                      <a:pt x="0" y="0"/>
                    </a:moveTo>
                    <a:lnTo>
                      <a:pt x="4652713" y="0"/>
                    </a:lnTo>
                    <a:lnTo>
                      <a:pt x="4652713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826000" y="457787"/>
              <a:ext cx="11887200" cy="178483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기술적 아쉬움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95407" y="2473204"/>
              <a:ext cx="14441697" cy="5302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구현에서 겪은 어려움을 완벽히 해결해 내지 못함에 대한 아쉬움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836406"/>
            <a:ext cx="16374387" cy="2595892"/>
            <a:chOff x="1" y="0"/>
            <a:chExt cx="21832516" cy="3461190"/>
          </a:xfrm>
        </p:grpSpPr>
        <p:grpSp>
          <p:nvGrpSpPr>
            <p:cNvPr id="10" name="Group 10"/>
            <p:cNvGrpSpPr/>
            <p:nvPr/>
          </p:nvGrpSpPr>
          <p:grpSpPr>
            <a:xfrm>
              <a:off x="1" y="0"/>
              <a:ext cx="21832516" cy="3461190"/>
              <a:chOff x="0" y="0"/>
              <a:chExt cx="4700974" cy="74526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1910" y="43180"/>
                <a:ext cx="4652714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4" h="697003">
                    <a:moveTo>
                      <a:pt x="0" y="0"/>
                    </a:moveTo>
                    <a:lnTo>
                      <a:pt x="4652714" y="0"/>
                    </a:lnTo>
                    <a:lnTo>
                      <a:pt x="4652714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35560" y="35560"/>
                <a:ext cx="4665414" cy="709703"/>
              </a:xfrm>
              <a:custGeom>
                <a:avLst/>
                <a:gdLst/>
                <a:ahLst/>
                <a:cxnLst/>
                <a:rect l="l" t="t" r="r" b="b"/>
                <a:pathLst>
                  <a:path w="4665414" h="709703">
                    <a:moveTo>
                      <a:pt x="4665414" y="709703"/>
                    </a:moveTo>
                    <a:lnTo>
                      <a:pt x="0" y="709703"/>
                    </a:lnTo>
                    <a:lnTo>
                      <a:pt x="0" y="0"/>
                    </a:lnTo>
                    <a:lnTo>
                      <a:pt x="4665414" y="0"/>
                    </a:lnTo>
                    <a:lnTo>
                      <a:pt x="4665414" y="709703"/>
                    </a:lnTo>
                    <a:close/>
                    <a:moveTo>
                      <a:pt x="12700" y="697003"/>
                    </a:moveTo>
                    <a:lnTo>
                      <a:pt x="4652714" y="697003"/>
                    </a:lnTo>
                    <a:lnTo>
                      <a:pt x="4652714" y="12700"/>
                    </a:lnTo>
                    <a:lnTo>
                      <a:pt x="12700" y="12700"/>
                    </a:lnTo>
                    <a:lnTo>
                      <a:pt x="12700" y="697003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4652713" cy="697003"/>
              </a:xfrm>
              <a:custGeom>
                <a:avLst/>
                <a:gdLst/>
                <a:ahLst/>
                <a:cxnLst/>
                <a:rect l="l" t="t" r="r" b="b"/>
                <a:pathLst>
                  <a:path w="4652713" h="697003">
                    <a:moveTo>
                      <a:pt x="0" y="0"/>
                    </a:moveTo>
                    <a:lnTo>
                      <a:pt x="4652713" y="0"/>
                    </a:lnTo>
                    <a:lnTo>
                      <a:pt x="4652713" y="697003"/>
                    </a:lnTo>
                    <a:lnTo>
                      <a:pt x="0" y="6970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622800" y="457787"/>
              <a:ext cx="12293600" cy="178030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팀의 소통 부재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99551" y="2473203"/>
              <a:ext cx="14441697" cy="51418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변수 명을 미리 통일하지 않아 발생한 다양한 코드 수정 및 소통 부재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840180"/>
            <a:ext cx="16374384" cy="2595893"/>
            <a:chOff x="0" y="0"/>
            <a:chExt cx="4700973" cy="745263"/>
          </a:xfrm>
        </p:grpSpPr>
        <p:sp>
          <p:nvSpPr>
            <p:cNvPr id="17" name="Freeform 17"/>
            <p:cNvSpPr/>
            <p:nvPr/>
          </p:nvSpPr>
          <p:spPr>
            <a:xfrm>
              <a:off x="41910" y="43180"/>
              <a:ext cx="4652714" cy="697003"/>
            </a:xfrm>
            <a:custGeom>
              <a:avLst/>
              <a:gdLst/>
              <a:ahLst/>
              <a:cxnLst/>
              <a:rect l="l" t="t" r="r" b="b"/>
              <a:pathLst>
                <a:path w="4652714" h="697003">
                  <a:moveTo>
                    <a:pt x="0" y="0"/>
                  </a:moveTo>
                  <a:lnTo>
                    <a:pt x="4652714" y="0"/>
                  </a:lnTo>
                  <a:lnTo>
                    <a:pt x="4652714" y="697003"/>
                  </a:lnTo>
                  <a:lnTo>
                    <a:pt x="0" y="69700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5560" y="35560"/>
              <a:ext cx="4665414" cy="709703"/>
            </a:xfrm>
            <a:custGeom>
              <a:avLst/>
              <a:gdLst/>
              <a:ahLst/>
              <a:cxnLst/>
              <a:rect l="l" t="t" r="r" b="b"/>
              <a:pathLst>
                <a:path w="4665414" h="709703">
                  <a:moveTo>
                    <a:pt x="4665414" y="709703"/>
                  </a:moveTo>
                  <a:lnTo>
                    <a:pt x="0" y="709703"/>
                  </a:lnTo>
                  <a:lnTo>
                    <a:pt x="0" y="0"/>
                  </a:lnTo>
                  <a:lnTo>
                    <a:pt x="4665414" y="0"/>
                  </a:lnTo>
                  <a:lnTo>
                    <a:pt x="4665414" y="709703"/>
                  </a:lnTo>
                  <a:close/>
                  <a:moveTo>
                    <a:pt x="12700" y="697003"/>
                  </a:moveTo>
                  <a:lnTo>
                    <a:pt x="4652714" y="697003"/>
                  </a:lnTo>
                  <a:lnTo>
                    <a:pt x="4652714" y="12700"/>
                  </a:lnTo>
                  <a:lnTo>
                    <a:pt x="12700" y="12700"/>
                  </a:lnTo>
                  <a:lnTo>
                    <a:pt x="12700" y="69700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652713" cy="697003"/>
            </a:xfrm>
            <a:custGeom>
              <a:avLst/>
              <a:gdLst/>
              <a:ahLst/>
              <a:cxnLst/>
              <a:rect l="l" t="t" r="r" b="b"/>
              <a:pathLst>
                <a:path w="4652713" h="697003">
                  <a:moveTo>
                    <a:pt x="0" y="0"/>
                  </a:moveTo>
                  <a:lnTo>
                    <a:pt x="4652713" y="0"/>
                  </a:lnTo>
                  <a:lnTo>
                    <a:pt x="4652713" y="697003"/>
                  </a:lnTo>
                  <a:lnTo>
                    <a:pt x="0" y="697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28365" y="7162800"/>
            <a:ext cx="10831273" cy="1876425"/>
            <a:chOff x="2" y="-27627"/>
            <a:chExt cx="14441697" cy="2501900"/>
          </a:xfrm>
        </p:grpSpPr>
        <p:sp>
          <p:nvSpPr>
            <p:cNvPr id="21" name="TextBox 21"/>
            <p:cNvSpPr txBox="1"/>
            <p:nvPr/>
          </p:nvSpPr>
          <p:spPr>
            <a:xfrm>
              <a:off x="2626606" y="-27627"/>
              <a:ext cx="8658245" cy="17906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10559"/>
                </a:lnSpc>
                <a:defRPr/>
              </a:pPr>
              <a:r>
                <a:rPr lang="ko-KR" altLang="en-US" sz="8799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반성 및 보완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" y="1953573"/>
              <a:ext cx="14441697" cy="52069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119"/>
                </a:lnSpc>
                <a:defRPr/>
              </a:pPr>
              <a:r>
                <a:rPr lang="ko-KR" altLang="en-US" sz="25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부족한 점을 보완하여 다음 프로젝트에선 더 좋은 성과를 다짐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2556" y="4229100"/>
            <a:ext cx="9802888" cy="2339110"/>
            <a:chOff x="0" y="9488"/>
            <a:chExt cx="13070517" cy="3118814"/>
          </a:xfrm>
        </p:grpSpPr>
        <p:sp>
          <p:nvSpPr>
            <p:cNvPr id="3" name="TextBox 3"/>
            <p:cNvSpPr txBox="1"/>
            <p:nvPr/>
          </p:nvSpPr>
          <p:spPr>
            <a:xfrm>
              <a:off x="0" y="9488"/>
              <a:ext cx="13070517" cy="201929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11880"/>
                </a:lnSpc>
                <a:spcBef>
                  <a:spcPct val="0"/>
                </a:spcBef>
                <a:defRPr/>
              </a:pPr>
              <a:r>
                <a:rPr lang="en-US" sz="9900">
                  <a:solidFill>
                    <a:srgbClr val="FFFFFF"/>
                  </a:solidFill>
                  <a:latin typeface="HY울릉도B"/>
                  <a:ea typeface="HY울릉도B"/>
                  <a:cs typeface="Tlab 레트로라이프"/>
                  <a:sym typeface="Tlab 레트로라이프"/>
                </a:rPr>
                <a:t>감사합니다!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3147"/>
              <a:ext cx="13070517" cy="81515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4940"/>
                </a:lnSpc>
                <a:defRPr/>
              </a:pPr>
              <a:endParaRPr lang="en-US" sz="3800">
                <a:solidFill>
                  <a:srgbClr val="FFFFFF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527175" y="7605734"/>
            <a:ext cx="2196534" cy="896279"/>
          </a:xfrm>
          <a:custGeom>
            <a:avLst/>
            <a:gdLst/>
            <a:ahLst/>
            <a:cxnLst/>
            <a:rect l="l" t="t" r="r" b="b"/>
            <a:pathLst>
              <a:path w="2196534" h="896279">
                <a:moveTo>
                  <a:pt x="0" y="0"/>
                </a:moveTo>
                <a:lnTo>
                  <a:pt x="2196534" y="0"/>
                </a:lnTo>
                <a:lnTo>
                  <a:pt x="2196534" y="896279"/>
                </a:lnTo>
                <a:lnTo>
                  <a:pt x="0" y="896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580" b="-258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727321" y="7835751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9" name="Freeform 9"/>
          <p:cNvSpPr/>
          <p:nvPr/>
        </p:nvSpPr>
        <p:spPr>
          <a:xfrm>
            <a:off x="8210149" y="8233877"/>
            <a:ext cx="626827" cy="808893"/>
          </a:xfrm>
          <a:custGeom>
            <a:avLst/>
            <a:gdLst/>
            <a:ahLst/>
            <a:cxnLst/>
            <a:rect l="l" t="t" r="r" b="b"/>
            <a:pathLst>
              <a:path w="626827" h="808893">
                <a:moveTo>
                  <a:pt x="0" y="0"/>
                </a:moveTo>
                <a:lnTo>
                  <a:pt x="626828" y="0"/>
                </a:lnTo>
                <a:lnTo>
                  <a:pt x="626828" y="808894"/>
                </a:lnTo>
                <a:lnTo>
                  <a:pt x="0" y="808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393533" y="7605734"/>
            <a:ext cx="2196534" cy="896279"/>
          </a:xfrm>
          <a:custGeom>
            <a:avLst/>
            <a:gdLst/>
            <a:ahLst/>
            <a:cxnLst/>
            <a:rect l="l" t="t" r="r" b="b"/>
            <a:pathLst>
              <a:path w="2196534" h="896279">
                <a:moveTo>
                  <a:pt x="0" y="0"/>
                </a:moveTo>
                <a:lnTo>
                  <a:pt x="2196534" y="0"/>
                </a:lnTo>
                <a:lnTo>
                  <a:pt x="2196534" y="896279"/>
                </a:lnTo>
                <a:lnTo>
                  <a:pt x="0" y="896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580" b="-258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675988" y="7853423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48099"/>
            <a:ext cx="16230600" cy="5148775"/>
            <a:chOff x="0" y="0"/>
            <a:chExt cx="4659694" cy="12869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238702"/>
            </a:xfrm>
            <a:custGeom>
              <a:avLst/>
              <a:gdLst/>
              <a:ahLst/>
              <a:cxnLst/>
              <a:rect l="l" t="t" r="r" b="b"/>
              <a:pathLst>
                <a:path w="4611434" h="1238702">
                  <a:moveTo>
                    <a:pt x="0" y="0"/>
                  </a:moveTo>
                  <a:lnTo>
                    <a:pt x="4611434" y="0"/>
                  </a:lnTo>
                  <a:lnTo>
                    <a:pt x="4611434" y="1238702"/>
                  </a:lnTo>
                  <a:lnTo>
                    <a:pt x="0" y="12387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251402"/>
            </a:xfrm>
            <a:custGeom>
              <a:avLst/>
              <a:gdLst/>
              <a:ahLst/>
              <a:cxnLst/>
              <a:rect l="l" t="t" r="r" b="b"/>
              <a:pathLst>
                <a:path w="4624134" h="1251402">
                  <a:moveTo>
                    <a:pt x="4624134" y="1251402"/>
                  </a:moveTo>
                  <a:lnTo>
                    <a:pt x="0" y="1251402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251402"/>
                  </a:lnTo>
                  <a:close/>
                  <a:moveTo>
                    <a:pt x="12700" y="1238702"/>
                  </a:moveTo>
                  <a:lnTo>
                    <a:pt x="4611434" y="1238702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2387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238702"/>
            </a:xfrm>
            <a:custGeom>
              <a:avLst/>
              <a:gdLst/>
              <a:ahLst/>
              <a:cxnLst/>
              <a:rect l="l" t="t" r="r" b="b"/>
              <a:pathLst>
                <a:path w="4611434" h="1238702">
                  <a:moveTo>
                    <a:pt x="0" y="0"/>
                  </a:moveTo>
                  <a:lnTo>
                    <a:pt x="4611434" y="0"/>
                  </a:lnTo>
                  <a:lnTo>
                    <a:pt x="4611434" y="1238702"/>
                  </a:lnTo>
                  <a:lnTo>
                    <a:pt x="0" y="1238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269254"/>
            <a:ext cx="16230600" cy="1426446"/>
            <a:chOff x="0" y="0"/>
            <a:chExt cx="4659694" cy="561383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ahLst/>
              <a:cxn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688706" y="2247900"/>
            <a:ext cx="6910589" cy="12477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9839"/>
              </a:lnSpc>
              <a:defRPr/>
            </a:pPr>
            <a:r>
              <a:rPr lang="ko-KR" altLang="en-US" sz="70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38600" y="4343401"/>
            <a:ext cx="9753600" cy="40004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01.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개요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02.</a:t>
            </a:r>
            <a:r>
              <a:rPr lang="ko-KR" altLang="en-US" sz="4499">
                <a:solidFill>
                  <a:srgbClr val="000000"/>
                </a:solidFill>
                <a:ea typeface="TDTD순고딕"/>
                <a:cs typeface="TDTD순고딕"/>
                <a:sym typeface="TDTD순고딕"/>
              </a:rPr>
              <a:t>	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프로젝트 팀 구성 및 역할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03.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수행 절차 및 방법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TDTD순고딕"/>
                <a:cs typeface="TDTD순고딕"/>
                <a:sym typeface="TDTD순고딕"/>
              </a:rPr>
              <a:t>04.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프로젝트 수행 경과</a:t>
            </a:r>
          </a:p>
          <a:p>
            <a:pPr lvl="0">
              <a:lnSpc>
                <a:spcPts val="6299"/>
              </a:lnSpc>
              <a:defRPr/>
            </a:pPr>
            <a:r>
              <a:rPr lang="en-US" altLang="ko-KR" sz="4499">
                <a:solidFill>
                  <a:srgbClr val="74A050"/>
                </a:solidFill>
                <a:latin typeface="Arial Black"/>
                <a:ea typeface="HY동녘B"/>
                <a:cs typeface="TDTD순고딕"/>
                <a:sym typeface="TDTD순고딕"/>
              </a:rPr>
              <a:t>05.</a:t>
            </a:r>
            <a:r>
              <a:rPr lang="ko-KR" altLang="en-US" sz="4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		자체 평가 의견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472506" y="1165430"/>
            <a:ext cx="3786794" cy="626542"/>
          </a:xfrm>
          <a:custGeom>
            <a:avLst/>
            <a:gdLst/>
            <a:ahLst/>
            <a:cxnLst/>
            <a:rect l="l" t="t" r="r" b="b"/>
            <a:pathLst>
              <a:path w="3786794" h="626542">
                <a:moveTo>
                  <a:pt x="0" y="0"/>
                </a:moveTo>
                <a:lnTo>
                  <a:pt x="3786794" y="0"/>
                </a:lnTo>
                <a:lnTo>
                  <a:pt x="3786794" y="626543"/>
                </a:lnTo>
                <a:lnTo>
                  <a:pt x="0" y="626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7835" y="4050616"/>
            <a:ext cx="12252328" cy="12452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  <a:defRPr/>
            </a:pPr>
            <a:r>
              <a:rPr lang="ko-KR" altLang="en-US" sz="82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394537" cy="8229600"/>
            <a:chOff x="0" y="0"/>
            <a:chExt cx="1548735" cy="23626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1500475" cy="2314402"/>
            </a:xfrm>
            <a:custGeom>
              <a:avLst/>
              <a:gdLst/>
              <a:ahLst/>
              <a:cxnLst/>
              <a:rect l="l" t="t" r="r" b="b"/>
              <a:pathLst>
                <a:path w="1500475" h="2314402">
                  <a:moveTo>
                    <a:pt x="0" y="0"/>
                  </a:moveTo>
                  <a:lnTo>
                    <a:pt x="1500475" y="0"/>
                  </a:lnTo>
                  <a:lnTo>
                    <a:pt x="1500475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1513175" cy="2327102"/>
            </a:xfrm>
            <a:custGeom>
              <a:avLst/>
              <a:gdLst/>
              <a:ahLst/>
              <a:cxnLst/>
              <a:rect l="l" t="t" r="r" b="b"/>
              <a:pathLst>
                <a:path w="1513175" h="2327102">
                  <a:moveTo>
                    <a:pt x="1513175" y="2327102"/>
                  </a:moveTo>
                  <a:lnTo>
                    <a:pt x="0" y="2327102"/>
                  </a:lnTo>
                  <a:lnTo>
                    <a:pt x="0" y="0"/>
                  </a:lnTo>
                  <a:lnTo>
                    <a:pt x="1513175" y="0"/>
                  </a:lnTo>
                  <a:lnTo>
                    <a:pt x="1513175" y="2327102"/>
                  </a:lnTo>
                  <a:close/>
                  <a:moveTo>
                    <a:pt x="12700" y="2314402"/>
                  </a:moveTo>
                  <a:lnTo>
                    <a:pt x="1500475" y="2314402"/>
                  </a:lnTo>
                  <a:lnTo>
                    <a:pt x="1500475" y="12700"/>
                  </a:lnTo>
                  <a:lnTo>
                    <a:pt x="12700" y="12700"/>
                  </a:lnTo>
                  <a:lnTo>
                    <a:pt x="1270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00475" cy="2314402"/>
            </a:xfrm>
            <a:custGeom>
              <a:avLst/>
              <a:gdLst/>
              <a:ahLst/>
              <a:cxnLst/>
              <a:rect l="l" t="t" r="r" b="b"/>
              <a:pathLst>
                <a:path w="1500475" h="2314402">
                  <a:moveTo>
                    <a:pt x="0" y="0"/>
                  </a:moveTo>
                  <a:lnTo>
                    <a:pt x="1500475" y="0"/>
                  </a:lnTo>
                  <a:lnTo>
                    <a:pt x="1500475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84618" y="5410047"/>
            <a:ext cx="10374682" cy="3848253"/>
            <a:chOff x="0" y="0"/>
            <a:chExt cx="2978500" cy="1104807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2942940" cy="1069247"/>
            </a:xfrm>
            <a:custGeom>
              <a:avLst/>
              <a:gdLst/>
              <a:ahLst/>
              <a:cxnLst/>
              <a:rect l="l" t="t" r="r" b="b"/>
              <a:pathLst>
                <a:path w="2942940" h="1069247">
                  <a:moveTo>
                    <a:pt x="2942940" y="1069247"/>
                  </a:moveTo>
                  <a:lnTo>
                    <a:pt x="0" y="1069247"/>
                  </a:lnTo>
                  <a:lnTo>
                    <a:pt x="0" y="0"/>
                  </a:lnTo>
                  <a:lnTo>
                    <a:pt x="2942940" y="0"/>
                  </a:lnTo>
                  <a:lnTo>
                    <a:pt x="2942940" y="1069247"/>
                  </a:lnTo>
                  <a:close/>
                  <a:moveTo>
                    <a:pt x="12700" y="1056547"/>
                  </a:moveTo>
                  <a:lnTo>
                    <a:pt x="2930240" y="1056547"/>
                  </a:lnTo>
                  <a:lnTo>
                    <a:pt x="2930240" y="12700"/>
                  </a:lnTo>
                  <a:lnTo>
                    <a:pt x="12700" y="12700"/>
                  </a:lnTo>
                  <a:lnTo>
                    <a:pt x="1270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4618" y="1028700"/>
            <a:ext cx="10374682" cy="3848253"/>
            <a:chOff x="0" y="0"/>
            <a:chExt cx="2978500" cy="1104807"/>
          </a:xfrm>
        </p:grpSpPr>
        <p:sp>
          <p:nvSpPr>
            <p:cNvPr id="11" name="Freeform 11"/>
            <p:cNvSpPr/>
            <p:nvPr/>
          </p:nvSpPr>
          <p:spPr>
            <a:xfrm>
              <a:off x="41910" y="4318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560" y="35560"/>
              <a:ext cx="2942940" cy="1069247"/>
            </a:xfrm>
            <a:custGeom>
              <a:avLst/>
              <a:gdLst/>
              <a:ahLst/>
              <a:cxnLst/>
              <a:rect l="l" t="t" r="r" b="b"/>
              <a:pathLst>
                <a:path w="2942940" h="1069247">
                  <a:moveTo>
                    <a:pt x="2942940" y="1069247"/>
                  </a:moveTo>
                  <a:lnTo>
                    <a:pt x="0" y="1069247"/>
                  </a:lnTo>
                  <a:lnTo>
                    <a:pt x="0" y="0"/>
                  </a:lnTo>
                  <a:lnTo>
                    <a:pt x="2942940" y="0"/>
                  </a:lnTo>
                  <a:lnTo>
                    <a:pt x="2942940" y="1069247"/>
                  </a:lnTo>
                  <a:close/>
                  <a:moveTo>
                    <a:pt x="12700" y="1056547"/>
                  </a:moveTo>
                  <a:lnTo>
                    <a:pt x="2930240" y="1056547"/>
                  </a:lnTo>
                  <a:lnTo>
                    <a:pt x="2930240" y="12700"/>
                  </a:lnTo>
                  <a:lnTo>
                    <a:pt x="12700" y="12700"/>
                  </a:lnTo>
                  <a:lnTo>
                    <a:pt x="12700" y="1056547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2930240" cy="1056547"/>
            </a:xfrm>
            <a:custGeom>
              <a:avLst/>
              <a:gdLst/>
              <a:ahLst/>
              <a:cxnLst/>
              <a:rect l="l" t="t" r="r" b="b"/>
              <a:pathLst>
                <a:path w="2930240" h="1056547">
                  <a:moveTo>
                    <a:pt x="0" y="0"/>
                  </a:moveTo>
                  <a:lnTo>
                    <a:pt x="2930240" y="0"/>
                  </a:lnTo>
                  <a:lnTo>
                    <a:pt x="2930240" y="1056547"/>
                  </a:lnTo>
                  <a:lnTo>
                    <a:pt x="0" y="1056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71960" y="6309508"/>
            <a:ext cx="4393625" cy="1748641"/>
            <a:chOff x="0" y="-9601"/>
            <a:chExt cx="5858166" cy="151308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601"/>
              <a:ext cx="5858166" cy="3921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74A05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활용 언어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4119"/>
              <a:ext cx="5858166" cy="62936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html </a:t>
              </a: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과 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css, Java Script,</a:t>
              </a: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JSON</a:t>
              </a:r>
              <a:endParaRPr lang="ko-KR" altLang="en-US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등을 사용</a:t>
              </a:r>
              <a:r>
                <a:rPr lang="en-US" altLang="ko-KR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71960" y="2041600"/>
            <a:ext cx="4393625" cy="1549325"/>
            <a:chOff x="0" y="-9602"/>
            <a:chExt cx="5858166" cy="206576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602"/>
              <a:ext cx="5858166" cy="60526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74A05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주제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84854"/>
              <a:ext cx="5858166" cy="97130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모바일 게임 </a:t>
              </a:r>
              <a:r>
                <a:rPr lang="en-US" altLang="ko-KR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“</a:t>
              </a:r>
              <a:r>
                <a:rPr lang="ko-KR" altLang="en-US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드래곤 플라이트</a:t>
              </a:r>
              <a:r>
                <a:rPr lang="en-US" altLang="ko-KR" sz="2075" b="1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”</a:t>
              </a:r>
              <a:endParaRPr lang="en-US" altLang="ko-KR" sz="2075" u="none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  <a:defRPr/>
              </a:pPr>
              <a:r>
                <a:rPr lang="ko-KR" altLang="en-US" sz="2075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웹 구현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33050" y="1486194"/>
            <a:ext cx="4059057" cy="19809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 u="none">
                <a:solidFill>
                  <a:srgbClr val="74A05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</a:t>
            </a:r>
            <a:r>
              <a: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로젝트</a:t>
            </a:r>
          </a:p>
          <a:p>
            <a:pPr marL="0" lvl="0" indent="0" algn="l">
              <a:lnSpc>
                <a:spcPts val="7800"/>
              </a:lnSpc>
              <a:spcBef>
                <a:spcPct val="0"/>
              </a:spcBef>
              <a:defRPr/>
            </a:pPr>
            <a:r>
              <a:rPr lang="ko-KR" altLang="en-US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 설명</a:t>
            </a:r>
            <a:r>
              <a:rPr lang="en-US" altLang="ko-KR" sz="6500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.</a:t>
            </a:r>
          </a:p>
        </p:txBody>
      </p:sp>
      <p:pic>
        <p:nvPicPr>
          <p:cNvPr id="27" name="그래픽 50" descr="브라우저 창 윤곽선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4200" y="901625"/>
            <a:ext cx="3403675" cy="3403675"/>
          </a:xfrm>
          <a:prstGeom prst="rect">
            <a:avLst/>
          </a:prstGeom>
        </p:spPr>
      </p:pic>
      <p:pic>
        <p:nvPicPr>
          <p:cNvPr id="28" name="그림 27" descr="만화 영화, 애니메이션, 소설, 가상의 캐릭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8530" y="2552700"/>
            <a:ext cx="3813869" cy="16475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1800" y="6057900"/>
            <a:ext cx="3752850" cy="18764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6724649"/>
            <a:ext cx="1143000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955402"/>
            <a:chOff x="0" y="0"/>
            <a:chExt cx="4659694" cy="561383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525823"/>
            </a:xfrm>
            <a:custGeom>
              <a:avLst/>
              <a:gdLst/>
              <a:ahLst/>
              <a:cxnLst/>
              <a:rect l="l" t="t" r="r" b="b"/>
              <a:pathLst>
                <a:path w="4624134" h="525823">
                  <a:moveTo>
                    <a:pt x="4624134" y="525823"/>
                  </a:moveTo>
                  <a:lnTo>
                    <a:pt x="0" y="525823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525823"/>
                  </a:lnTo>
                  <a:close/>
                  <a:moveTo>
                    <a:pt x="12700" y="513123"/>
                  </a:moveTo>
                  <a:lnTo>
                    <a:pt x="4611434" y="513123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51312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513123"/>
            </a:xfrm>
            <a:custGeom>
              <a:avLst/>
              <a:gdLst/>
              <a:ahLst/>
              <a:cxnLst/>
              <a:rect l="l" t="t" r="r" b="b"/>
              <a:pathLst>
                <a:path w="4611434" h="513123">
                  <a:moveTo>
                    <a:pt x="0" y="0"/>
                  </a:moveTo>
                  <a:lnTo>
                    <a:pt x="4611434" y="0"/>
                  </a:lnTo>
                  <a:lnTo>
                    <a:pt x="4611434" y="513123"/>
                  </a:lnTo>
                  <a:lnTo>
                    <a:pt x="0" y="51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0600" y="3276954"/>
            <a:ext cx="4701761" cy="5981346"/>
            <a:chOff x="0" y="0"/>
            <a:chExt cx="1349844" cy="1717203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ahLst/>
              <a:cxn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56966" y="3276954"/>
            <a:ext cx="4701761" cy="5981346"/>
            <a:chOff x="0" y="0"/>
            <a:chExt cx="1349844" cy="1717203"/>
          </a:xfrm>
        </p:grpSpPr>
        <p:sp>
          <p:nvSpPr>
            <p:cNvPr id="11" name="Freeform 11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ahLst/>
              <a:cxn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44932" y="3276954"/>
            <a:ext cx="4701761" cy="5981346"/>
            <a:chOff x="0" y="0"/>
            <a:chExt cx="1349844" cy="1717203"/>
          </a:xfrm>
        </p:grpSpPr>
        <p:sp>
          <p:nvSpPr>
            <p:cNvPr id="15" name="Freeform 15"/>
            <p:cNvSpPr/>
            <p:nvPr/>
          </p:nvSpPr>
          <p:spPr>
            <a:xfrm>
              <a:off x="41910" y="4318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5560" y="35560"/>
              <a:ext cx="1314284" cy="1681644"/>
            </a:xfrm>
            <a:custGeom>
              <a:avLst/>
              <a:gdLst/>
              <a:ahLst/>
              <a:cxnLst/>
              <a:rect l="l" t="t" r="r" b="b"/>
              <a:pathLst>
                <a:path w="1314284" h="1681644">
                  <a:moveTo>
                    <a:pt x="1314284" y="1681644"/>
                  </a:moveTo>
                  <a:lnTo>
                    <a:pt x="0" y="1681644"/>
                  </a:lnTo>
                  <a:lnTo>
                    <a:pt x="0" y="0"/>
                  </a:lnTo>
                  <a:lnTo>
                    <a:pt x="1314284" y="0"/>
                  </a:lnTo>
                  <a:lnTo>
                    <a:pt x="1314284" y="1681644"/>
                  </a:lnTo>
                  <a:close/>
                  <a:moveTo>
                    <a:pt x="12700" y="1668944"/>
                  </a:moveTo>
                  <a:lnTo>
                    <a:pt x="1301584" y="1668944"/>
                  </a:lnTo>
                  <a:lnTo>
                    <a:pt x="1301584" y="12700"/>
                  </a:lnTo>
                  <a:lnTo>
                    <a:pt x="12700" y="12700"/>
                  </a:lnTo>
                  <a:lnTo>
                    <a:pt x="12700" y="1668944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301584" cy="1668943"/>
            </a:xfrm>
            <a:custGeom>
              <a:avLst/>
              <a:gdLst/>
              <a:ahLst/>
              <a:cxnLst/>
              <a:rect l="l" t="t" r="r" b="b"/>
              <a:pathLst>
                <a:path w="1301584" h="1668943">
                  <a:moveTo>
                    <a:pt x="0" y="0"/>
                  </a:moveTo>
                  <a:lnTo>
                    <a:pt x="1301584" y="0"/>
                  </a:lnTo>
                  <a:lnTo>
                    <a:pt x="1301584" y="1668943"/>
                  </a:lnTo>
                  <a:lnTo>
                    <a:pt x="0" y="1668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3751" y="7211321"/>
            <a:ext cx="3711909" cy="1104003"/>
            <a:chOff x="0" y="-19050"/>
            <a:chExt cx="4949212" cy="147200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구현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2" y="983053"/>
              <a:ext cx="4948880" cy="46989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  <a:defRPr/>
              </a:pPr>
              <a:r>
                <a:rPr lang="ko-KR" altLang="en-US" sz="2000" u="none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캐릭터 스탯 및 공격 구현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52017" y="7211321"/>
            <a:ext cx="3711660" cy="1465954"/>
            <a:chOff x="0" y="-19050"/>
            <a:chExt cx="4948880" cy="195460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몬스터 구현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88606"/>
              <a:ext cx="4948880" cy="94694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일반 몬스터 및 보스 몬스터</a:t>
              </a:r>
            </a:p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9982" y="7211321"/>
            <a:ext cx="3711660" cy="1104003"/>
            <a:chOff x="0" y="-19050"/>
            <a:chExt cx="4948880" cy="147200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9050"/>
              <a:ext cx="4948880" cy="55760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348"/>
                </a:lnSpc>
                <a:spcBef>
                  <a:spcPct val="0"/>
                </a:spcBef>
                <a:defRPr/>
              </a:pP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아이템</a:t>
              </a:r>
              <a:r>
                <a:rPr lang="en-US" altLang="ko-KR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UI,</a:t>
              </a:r>
              <a:r>
                <a:rPr lang="ko-KR" altLang="en-US" sz="279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등 구현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88606"/>
              <a:ext cx="4948880" cy="46434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00"/>
                </a:lnSpc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아이템 등 화면 구현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222003" y="1436136"/>
            <a:ext cx="13843992" cy="98321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  <a:defRPr/>
            </a:pPr>
            <a:r>
              <a:rPr lang="ko-KR" altLang="en-US" sz="6499" u="none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구성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6126482" y="8195115"/>
            <a:ext cx="1132818" cy="1063185"/>
            <a:chOff x="0" y="0"/>
            <a:chExt cx="1510423" cy="1417580"/>
          </a:xfrm>
        </p:grpSpPr>
        <p:sp>
          <p:nvSpPr>
            <p:cNvPr id="35" name="AutoShape 35"/>
            <p:cNvSpPr/>
            <p:nvPr/>
          </p:nvSpPr>
          <p:spPr>
            <a:xfrm>
              <a:off x="223054" y="223054"/>
              <a:ext cx="1287369" cy="1194526"/>
            </a:xfrm>
            <a:prstGeom prst="rect">
              <a:avLst/>
            </a:pr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1363969" cy="1239137"/>
              <a:chOff x="0" y="0"/>
              <a:chExt cx="3343497" cy="303749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72390" y="72390"/>
                <a:ext cx="3198717" cy="2892717"/>
              </a:xfrm>
              <a:custGeom>
                <a:avLst/>
                <a:gdLst/>
                <a:ahLst/>
                <a:cxnLst/>
                <a:rect l="l" t="t" r="r" b="b"/>
                <a:pathLst>
                  <a:path w="3198717" h="2892717">
                    <a:moveTo>
                      <a:pt x="0" y="0"/>
                    </a:moveTo>
                    <a:lnTo>
                      <a:pt x="3198717" y="0"/>
                    </a:lnTo>
                    <a:lnTo>
                      <a:pt x="3198717" y="2892717"/>
                    </a:lnTo>
                    <a:lnTo>
                      <a:pt x="0" y="28927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3343497" cy="3037496"/>
              </a:xfrm>
              <a:custGeom>
                <a:avLst/>
                <a:gdLst/>
                <a:ahLst/>
                <a:cxnLst/>
                <a:rect l="l" t="t" r="r" b="b"/>
                <a:pathLst>
                  <a:path w="3343497" h="3037496">
                    <a:moveTo>
                      <a:pt x="3198717" y="2892716"/>
                    </a:moveTo>
                    <a:lnTo>
                      <a:pt x="3343497" y="2892716"/>
                    </a:lnTo>
                    <a:lnTo>
                      <a:pt x="3343497" y="3037496"/>
                    </a:lnTo>
                    <a:lnTo>
                      <a:pt x="3198717" y="3037496"/>
                    </a:lnTo>
                    <a:lnTo>
                      <a:pt x="3198717" y="289271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892716"/>
                    </a:lnTo>
                    <a:lnTo>
                      <a:pt x="0" y="2892716"/>
                    </a:lnTo>
                    <a:lnTo>
                      <a:pt x="0" y="144780"/>
                    </a:lnTo>
                    <a:close/>
                    <a:moveTo>
                      <a:pt x="0" y="2892716"/>
                    </a:moveTo>
                    <a:lnTo>
                      <a:pt x="144780" y="2892716"/>
                    </a:lnTo>
                    <a:lnTo>
                      <a:pt x="144780" y="3037496"/>
                    </a:lnTo>
                    <a:lnTo>
                      <a:pt x="0" y="3037496"/>
                    </a:lnTo>
                    <a:lnTo>
                      <a:pt x="0" y="2892716"/>
                    </a:lnTo>
                    <a:close/>
                    <a:moveTo>
                      <a:pt x="3198717" y="144780"/>
                    </a:moveTo>
                    <a:lnTo>
                      <a:pt x="3343497" y="144780"/>
                    </a:lnTo>
                    <a:lnTo>
                      <a:pt x="3343497" y="2892716"/>
                    </a:lnTo>
                    <a:lnTo>
                      <a:pt x="3198717" y="2892716"/>
                    </a:lnTo>
                    <a:lnTo>
                      <a:pt x="3198717" y="144780"/>
                    </a:lnTo>
                    <a:close/>
                    <a:moveTo>
                      <a:pt x="144780" y="2892716"/>
                    </a:moveTo>
                    <a:lnTo>
                      <a:pt x="3198717" y="2892716"/>
                    </a:lnTo>
                    <a:lnTo>
                      <a:pt x="3198717" y="3037496"/>
                    </a:lnTo>
                    <a:lnTo>
                      <a:pt x="144780" y="3037496"/>
                    </a:lnTo>
                    <a:lnTo>
                      <a:pt x="144780" y="2892716"/>
                    </a:lnTo>
                    <a:close/>
                    <a:moveTo>
                      <a:pt x="3198717" y="0"/>
                    </a:moveTo>
                    <a:lnTo>
                      <a:pt x="3343497" y="0"/>
                    </a:lnTo>
                    <a:lnTo>
                      <a:pt x="3343497" y="144780"/>
                    </a:lnTo>
                    <a:lnTo>
                      <a:pt x="3198717" y="144780"/>
                    </a:lnTo>
                    <a:lnTo>
                      <a:pt x="319871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98717" y="0"/>
                    </a:lnTo>
                    <a:lnTo>
                      <a:pt x="319871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507335"/>
              </a:solidFill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39" name="Freeform 39"/>
            <p:cNvSpPr/>
            <p:nvPr/>
          </p:nvSpPr>
          <p:spPr>
            <a:xfrm flipH="1">
              <a:off x="277916" y="223054"/>
              <a:ext cx="808138" cy="753772"/>
            </a:xfrm>
            <a:custGeom>
              <a:avLst/>
              <a:gdLst/>
              <a:ahLst/>
              <a:cxnLst/>
              <a:rect l="l" t="t" r="r" b="b"/>
              <a:pathLst>
                <a:path w="808138" h="753772">
                  <a:moveTo>
                    <a:pt x="808137" y="0"/>
                  </a:moveTo>
                  <a:lnTo>
                    <a:pt x="0" y="0"/>
                  </a:lnTo>
                  <a:lnTo>
                    <a:pt x="0" y="753772"/>
                  </a:lnTo>
                  <a:lnTo>
                    <a:pt x="808137" y="753772"/>
                  </a:lnTo>
                  <a:lnTo>
                    <a:pt x="808137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3188665"/>
            <a:ext cx="2819400" cy="3909669"/>
          </a:xfrm>
          <a:prstGeom prst="rect">
            <a:avLst/>
          </a:prstGeom>
        </p:spPr>
      </p:pic>
      <p:pic>
        <p:nvPicPr>
          <p:cNvPr id="40" name="그림 39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40670" r="2710" b="53000"/>
          <a:stretch>
            <a:fillRect/>
          </a:stretch>
        </p:blipFill>
        <p:spPr>
          <a:xfrm>
            <a:off x="2819400" y="4305300"/>
            <a:ext cx="1279334" cy="1062041"/>
          </a:xfrm>
          <a:prstGeom prst="rect">
            <a:avLst/>
          </a:prstGeom>
        </p:spPr>
      </p:pic>
      <p:pic>
        <p:nvPicPr>
          <p:cNvPr id="41" name="그림 40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40670" r="2710" b="53000"/>
          <a:stretch>
            <a:fillRect/>
          </a:stretch>
        </p:blipFill>
        <p:spPr>
          <a:xfrm flipH="1">
            <a:off x="3962400" y="4346632"/>
            <a:ext cx="1390571" cy="1025467"/>
          </a:xfrm>
          <a:prstGeom prst="rect">
            <a:avLst/>
          </a:prstGeom>
        </p:spPr>
      </p:pic>
      <p:pic>
        <p:nvPicPr>
          <p:cNvPr id="42" name="그림 41" descr="박쥐, 만화 영화, 포유류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r="60420"/>
          <a:stretch>
            <a:fillRect/>
          </a:stretch>
        </p:blipFill>
        <p:spPr>
          <a:xfrm>
            <a:off x="3768558" y="3695700"/>
            <a:ext cx="727242" cy="1837195"/>
          </a:xfrm>
          <a:prstGeom prst="rect">
            <a:avLst/>
          </a:prstGeom>
        </p:spPr>
      </p:pic>
      <p:pic>
        <p:nvPicPr>
          <p:cNvPr id="45" name="그림 44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62780" t="42730"/>
          <a:stretch>
            <a:fillRect/>
          </a:stretch>
        </p:blipFill>
        <p:spPr>
          <a:xfrm rot="20280150">
            <a:off x="6510131" y="3896395"/>
            <a:ext cx="727682" cy="1119534"/>
          </a:xfrm>
          <a:prstGeom prst="rect">
            <a:avLst/>
          </a:prstGeom>
        </p:spPr>
      </p:pic>
      <p:pic>
        <p:nvPicPr>
          <p:cNvPr id="46" name="그림 45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62780" t="42730"/>
          <a:stretch>
            <a:fillRect/>
          </a:stretch>
        </p:blipFill>
        <p:spPr>
          <a:xfrm rot="1426935" flipH="1">
            <a:off x="7733225" y="3899077"/>
            <a:ext cx="855128" cy="1119534"/>
          </a:xfrm>
          <a:prstGeom prst="rect">
            <a:avLst/>
          </a:prstGeom>
        </p:spPr>
      </p:pic>
      <p:pic>
        <p:nvPicPr>
          <p:cNvPr id="47" name="그림 46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2820" t="-2600" r="33890" b="2600"/>
          <a:stretch>
            <a:fillRect/>
          </a:stretch>
        </p:blipFill>
        <p:spPr>
          <a:xfrm>
            <a:off x="6916039" y="3428517"/>
            <a:ext cx="1237361" cy="1954923"/>
          </a:xfrm>
          <a:prstGeom prst="rect">
            <a:avLst/>
          </a:prstGeom>
        </p:spPr>
      </p:pic>
      <p:pic>
        <p:nvPicPr>
          <p:cNvPr id="48" name="그림 47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75260" t="17580" b="61850"/>
          <a:stretch>
            <a:fillRect/>
          </a:stretch>
        </p:blipFill>
        <p:spPr>
          <a:xfrm>
            <a:off x="7040649" y="4305300"/>
            <a:ext cx="503150" cy="418389"/>
          </a:xfrm>
          <a:prstGeom prst="rect">
            <a:avLst/>
          </a:prstGeom>
        </p:spPr>
      </p:pic>
      <p:pic>
        <p:nvPicPr>
          <p:cNvPr id="49" name="그림 48" descr="스케치, 만화 영화, 애니메이션, 예술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75260" t="17580" b="61850"/>
          <a:stretch>
            <a:fillRect/>
          </a:stretch>
        </p:blipFill>
        <p:spPr>
          <a:xfrm flipH="1">
            <a:off x="7467600" y="4305300"/>
            <a:ext cx="514006" cy="41838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72400" y="4553479"/>
            <a:ext cx="2219325" cy="234262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31228" y="4229100"/>
            <a:ext cx="1402107" cy="2445171"/>
          </a:xfrm>
          <a:prstGeom prst="rect">
            <a:avLst/>
          </a:prstGeom>
        </p:spPr>
      </p:pic>
      <p:pic>
        <p:nvPicPr>
          <p:cNvPr id="53" name="그림 52" descr="원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018736" y="5143500"/>
            <a:ext cx="984025" cy="984025"/>
          </a:xfrm>
          <a:prstGeom prst="rect">
            <a:avLst/>
          </a:prstGeom>
        </p:spPr>
      </p:pic>
      <p:pic>
        <p:nvPicPr>
          <p:cNvPr id="54" name="그림 53" descr="클립아트, 만화 영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475936" y="5448300"/>
            <a:ext cx="1163864" cy="1163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2600" y="1028700"/>
            <a:ext cx="11696700" cy="8229600"/>
            <a:chOff x="0" y="0"/>
            <a:chExt cx="2366816" cy="2362662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2318556" cy="2314402"/>
            </a:xfrm>
            <a:custGeom>
              <a:avLst/>
              <a:gdLst/>
              <a:ahLst/>
              <a:cxnLst/>
              <a:rect l="l" t="t" r="r" b="b"/>
              <a:pathLst>
                <a:path w="2318556" h="2314402">
                  <a:moveTo>
                    <a:pt x="0" y="0"/>
                  </a:moveTo>
                  <a:lnTo>
                    <a:pt x="2318556" y="0"/>
                  </a:lnTo>
                  <a:lnTo>
                    <a:pt x="2318556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2331256" cy="2327102"/>
            </a:xfrm>
            <a:custGeom>
              <a:avLst/>
              <a:gdLst/>
              <a:ahLst/>
              <a:cxnLst/>
              <a:rect l="l" t="t" r="r" b="b"/>
              <a:pathLst>
                <a:path w="2331256" h="2327102">
                  <a:moveTo>
                    <a:pt x="2331256" y="2327102"/>
                  </a:moveTo>
                  <a:lnTo>
                    <a:pt x="0" y="2327102"/>
                  </a:lnTo>
                  <a:lnTo>
                    <a:pt x="0" y="0"/>
                  </a:lnTo>
                  <a:lnTo>
                    <a:pt x="2331256" y="0"/>
                  </a:lnTo>
                  <a:lnTo>
                    <a:pt x="2331256" y="2327102"/>
                  </a:lnTo>
                  <a:close/>
                  <a:moveTo>
                    <a:pt x="12700" y="2314402"/>
                  </a:moveTo>
                  <a:lnTo>
                    <a:pt x="2318556" y="2314402"/>
                  </a:lnTo>
                  <a:lnTo>
                    <a:pt x="2318556" y="12700"/>
                  </a:lnTo>
                  <a:lnTo>
                    <a:pt x="12700" y="12700"/>
                  </a:lnTo>
                  <a:lnTo>
                    <a:pt x="12700" y="2314402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8556" cy="2314402"/>
            </a:xfrm>
            <a:custGeom>
              <a:avLst/>
              <a:gdLst/>
              <a:ahLst/>
              <a:cxnLst/>
              <a:rect l="l" t="t" r="r" b="b"/>
              <a:pathLst>
                <a:path w="2318556" h="2314402">
                  <a:moveTo>
                    <a:pt x="0" y="0"/>
                  </a:moveTo>
                  <a:lnTo>
                    <a:pt x="2318556" y="0"/>
                  </a:lnTo>
                  <a:lnTo>
                    <a:pt x="2318556" y="2314402"/>
                  </a:lnTo>
                  <a:lnTo>
                    <a:pt x="0" y="231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208279"/>
            <a:ext cx="4381500" cy="7050021"/>
            <a:chOff x="0" y="0"/>
            <a:chExt cx="2166319" cy="2024013"/>
          </a:xfrm>
        </p:grpSpPr>
        <p:sp>
          <p:nvSpPr>
            <p:cNvPr id="8" name="Freeform 8"/>
            <p:cNvSpPr/>
            <p:nvPr/>
          </p:nvSpPr>
          <p:spPr>
            <a:xfrm>
              <a:off x="41910" y="43180"/>
              <a:ext cx="2118059" cy="1975753"/>
            </a:xfrm>
            <a:custGeom>
              <a:avLst/>
              <a:gdLst/>
              <a:ahLst/>
              <a:cxnLst/>
              <a:rect l="l" t="t" r="r" b="b"/>
              <a:pathLst>
                <a:path w="2118059" h="1975753">
                  <a:moveTo>
                    <a:pt x="0" y="0"/>
                  </a:moveTo>
                  <a:lnTo>
                    <a:pt x="2118059" y="0"/>
                  </a:lnTo>
                  <a:lnTo>
                    <a:pt x="2118059" y="1975753"/>
                  </a:lnTo>
                  <a:lnTo>
                    <a:pt x="0" y="197575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5560" y="35560"/>
              <a:ext cx="2130759" cy="1988453"/>
            </a:xfrm>
            <a:custGeom>
              <a:avLst/>
              <a:gdLst/>
              <a:ahLst/>
              <a:cxnLst/>
              <a:rect l="l" t="t" r="r" b="b"/>
              <a:pathLst>
                <a:path w="2130759" h="1988453">
                  <a:moveTo>
                    <a:pt x="2130759" y="1988453"/>
                  </a:moveTo>
                  <a:lnTo>
                    <a:pt x="0" y="1988453"/>
                  </a:lnTo>
                  <a:lnTo>
                    <a:pt x="0" y="0"/>
                  </a:lnTo>
                  <a:lnTo>
                    <a:pt x="2130759" y="0"/>
                  </a:lnTo>
                  <a:lnTo>
                    <a:pt x="2130759" y="1988453"/>
                  </a:lnTo>
                  <a:close/>
                  <a:moveTo>
                    <a:pt x="12700" y="1975753"/>
                  </a:moveTo>
                  <a:lnTo>
                    <a:pt x="2118059" y="1975753"/>
                  </a:lnTo>
                  <a:lnTo>
                    <a:pt x="2118059" y="12700"/>
                  </a:lnTo>
                  <a:lnTo>
                    <a:pt x="12700" y="12700"/>
                  </a:lnTo>
                  <a:lnTo>
                    <a:pt x="12700" y="1975753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118059" cy="1975753"/>
            </a:xfrm>
            <a:custGeom>
              <a:avLst/>
              <a:gdLst/>
              <a:ahLst/>
              <a:cxnLst/>
              <a:rect l="l" t="t" r="r" b="b"/>
              <a:pathLst>
                <a:path w="2118059" h="1975753">
                  <a:moveTo>
                    <a:pt x="0" y="0"/>
                  </a:moveTo>
                  <a:lnTo>
                    <a:pt x="2118059" y="0"/>
                  </a:lnTo>
                  <a:lnTo>
                    <a:pt x="2118059" y="1975753"/>
                  </a:lnTo>
                  <a:lnTo>
                    <a:pt x="0" y="1975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6518" y="2844524"/>
            <a:ext cx="3662963" cy="5156476"/>
            <a:chOff x="-626880" y="393589"/>
            <a:chExt cx="7533602" cy="6875300"/>
          </a:xfrm>
        </p:grpSpPr>
        <p:sp>
          <p:nvSpPr>
            <p:cNvPr id="12" name="TextBox 12"/>
            <p:cNvSpPr txBox="1"/>
            <p:nvPr/>
          </p:nvSpPr>
          <p:spPr>
            <a:xfrm>
              <a:off x="-621365" y="393589"/>
              <a:ext cx="7528087" cy="263350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defRPr/>
              </a:pPr>
              <a:r>
                <a:rPr lang="ko-KR" altLang="en-US" sz="6500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</a:t>
              </a:r>
            </a:p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defRPr/>
              </a:pPr>
              <a:r>
                <a:rPr lang="ko-KR" altLang="en-US" sz="6500" u="none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흐름도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626880" y="5397379"/>
              <a:ext cx="7528087" cy="187151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시작 화면에서 시작해</a:t>
              </a:r>
            </a:p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 오버화면 까지의</a:t>
              </a:r>
            </a:p>
            <a:p>
              <a:pPr lvl="0" algn="l">
                <a:lnSpc>
                  <a:spcPts val="3743"/>
                </a:lnSpc>
                <a:defRPr/>
              </a:pPr>
              <a:r>
                <a:rPr lang="ko-KR" altLang="en-US" sz="2674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흐름을 나타냄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5820" y="1028700"/>
            <a:ext cx="2809577" cy="730490"/>
            <a:chOff x="0" y="0"/>
            <a:chExt cx="3746102" cy="973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487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0" y="0"/>
                  </a:lnTo>
                  <a:lnTo>
                    <a:pt x="1248700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97401" y="0"/>
              <a:ext cx="1248701" cy="973987"/>
            </a:xfrm>
            <a:custGeom>
              <a:avLst/>
              <a:gdLst/>
              <a:ahLst/>
              <a:cxnLst/>
              <a:rect l="l" t="t" r="r" b="b"/>
              <a:pathLst>
                <a:path w="1248701" h="973987">
                  <a:moveTo>
                    <a:pt x="0" y="0"/>
                  </a:moveTo>
                  <a:lnTo>
                    <a:pt x="1248701" y="0"/>
                  </a:lnTo>
                  <a:lnTo>
                    <a:pt x="1248701" y="973987"/>
                  </a:lnTo>
                  <a:lnTo>
                    <a:pt x="0" y="973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600B21B-269C-4E1C-AFA8-A67AAD471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717" y="2844524"/>
            <a:ext cx="10858500" cy="468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6436" y="4422091"/>
            <a:ext cx="12222164" cy="7976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ko-KR" altLang="en-US" sz="82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팀 구성 및 역할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37949"/>
            <a:ext cx="16230600" cy="9049609"/>
            <a:chOff x="0" y="0"/>
            <a:chExt cx="4659694" cy="2598081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2549821"/>
            </a:xfrm>
            <a:custGeom>
              <a:avLst/>
              <a:gdLst/>
              <a:ahLst/>
              <a:cxnLst/>
              <a:rect l="l" t="t" r="r" b="b"/>
              <a:pathLst>
                <a:path w="4611434" h="2549821">
                  <a:moveTo>
                    <a:pt x="0" y="0"/>
                  </a:moveTo>
                  <a:lnTo>
                    <a:pt x="4611434" y="0"/>
                  </a:lnTo>
                  <a:lnTo>
                    <a:pt x="4611434" y="2549821"/>
                  </a:lnTo>
                  <a:lnTo>
                    <a:pt x="0" y="2549821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2562521"/>
            </a:xfrm>
            <a:custGeom>
              <a:avLst/>
              <a:gdLst/>
              <a:ahLst/>
              <a:cxnLst/>
              <a:rect l="l" t="t" r="r" b="b"/>
              <a:pathLst>
                <a:path w="4624134" h="2562521">
                  <a:moveTo>
                    <a:pt x="4624134" y="2562521"/>
                  </a:moveTo>
                  <a:lnTo>
                    <a:pt x="0" y="2562521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2562521"/>
                  </a:lnTo>
                  <a:close/>
                  <a:moveTo>
                    <a:pt x="12700" y="2549821"/>
                  </a:moveTo>
                  <a:lnTo>
                    <a:pt x="4611434" y="2549821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2549821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2549821"/>
            </a:xfrm>
            <a:custGeom>
              <a:avLst/>
              <a:gdLst/>
              <a:ahLst/>
              <a:cxnLst/>
              <a:rect l="l" t="t" r="r" b="b"/>
              <a:pathLst>
                <a:path w="4611434" h="2549821">
                  <a:moveTo>
                    <a:pt x="0" y="0"/>
                  </a:moveTo>
                  <a:lnTo>
                    <a:pt x="4611434" y="0"/>
                  </a:lnTo>
                  <a:lnTo>
                    <a:pt x="4611434" y="2549821"/>
                  </a:lnTo>
                  <a:lnTo>
                    <a:pt x="0" y="2549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573826" y="3271957"/>
          <a:ext cx="14732974" cy="5668416"/>
        </p:xfrm>
        <a:graphic>
          <a:graphicData uri="http://schemas.openxmlformats.org/drawingml/2006/table">
            <a:tbl>
              <a:tblPr/>
              <a:tblGrid>
                <a:gridCol w="246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훈련생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역할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담당 업무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66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장서진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팀장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김정훈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정동주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하동우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팀원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551"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김경훈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b="1"/>
                        <a:t>멘토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94017" y="1447199"/>
            <a:ext cx="1329996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7799"/>
              </a:lnSpc>
              <a:defRPr/>
            </a:pPr>
            <a:r>
              <a:rPr lang="ko-KR" altLang="en-US" sz="6499" u="none" dirty="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팀 구성 및 역할</a:t>
            </a:r>
            <a:endParaRPr lang="en-US" sz="6499" u="none" dirty="0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48400" y="4457700"/>
            <a:ext cx="3962400" cy="533400"/>
            <a:chOff x="4525872" y="3492488"/>
            <a:chExt cx="2713128" cy="358635"/>
          </a:xfrm>
        </p:grpSpPr>
        <p:sp>
          <p:nvSpPr>
            <p:cNvPr id="25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>
                <a:latin typeface="세방고딕 Regular"/>
                <a:ea typeface="세방고딕 Regular"/>
              </a:endParaRPr>
            </a:p>
          </p:txBody>
        </p:sp>
        <p:sp>
          <p:nvSpPr>
            <p:cNvPr id="26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세방고딕 Regular"/>
                <a:ea typeface="세방고딕 Regular"/>
              </a:endParaRPr>
            </a:p>
          </p:txBody>
        </p:sp>
        <p:pic>
          <p:nvPicPr>
            <p:cNvPr id="27" name="그래픽 143" descr="악마 같은 얼굴(윤곽선) 단색으로 채워진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578047" y="3590339"/>
              <a:ext cx="209549" cy="209549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0591800" y="4457700"/>
            <a:ext cx="3962400" cy="533400"/>
            <a:chOff x="4525872" y="3492488"/>
            <a:chExt cx="2713128" cy="358635"/>
          </a:xfrm>
        </p:grpSpPr>
        <p:sp>
          <p:nvSpPr>
            <p:cNvPr id="30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1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3" name="TextBox 149"/>
            <p:cNvSpPr txBox="1"/>
            <p:nvPr/>
          </p:nvSpPr>
          <p:spPr>
            <a:xfrm>
              <a:off x="5023027" y="3558750"/>
              <a:ext cx="2163796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몬스터 점수</a:t>
              </a:r>
              <a:r>
                <a:rPr kumimoji="0" lang="en-US" altLang="ko-KR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,</a:t>
              </a: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아이템과 골드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248400" y="5448300"/>
            <a:ext cx="3962400" cy="533400"/>
            <a:chOff x="4525872" y="3492488"/>
            <a:chExt cx="2713128" cy="358635"/>
          </a:xfrm>
        </p:grpSpPr>
        <p:sp>
          <p:nvSpPr>
            <p:cNvPr id="35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6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38" name="TextBox 149"/>
            <p:cNvSpPr txBox="1"/>
            <p:nvPr/>
          </p:nvSpPr>
          <p:spPr>
            <a:xfrm>
              <a:off x="5023035" y="3558729"/>
              <a:ext cx="1866568" cy="2462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chemeClr val="lt1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보스 몬스터 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591800" y="5448300"/>
            <a:ext cx="3962400" cy="533400"/>
            <a:chOff x="4525872" y="3492488"/>
            <a:chExt cx="2713128" cy="358635"/>
          </a:xfrm>
        </p:grpSpPr>
        <p:sp>
          <p:nvSpPr>
            <p:cNvPr id="41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2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4" name="TextBox 149"/>
            <p:cNvSpPr txBox="1"/>
            <p:nvPr/>
          </p:nvSpPr>
          <p:spPr>
            <a:xfrm>
              <a:off x="5023026" y="3558736"/>
              <a:ext cx="1866567" cy="2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난이도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8400" y="8267700"/>
            <a:ext cx="3962400" cy="533400"/>
            <a:chOff x="4525872" y="3492488"/>
            <a:chExt cx="2713128" cy="358635"/>
          </a:xfrm>
        </p:grpSpPr>
        <p:sp>
          <p:nvSpPr>
            <p:cNvPr id="46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7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49" name="TextBox 149"/>
            <p:cNvSpPr txBox="1"/>
            <p:nvPr/>
          </p:nvSpPr>
          <p:spPr>
            <a:xfrm>
              <a:off x="5023035" y="3558749"/>
              <a:ext cx="1866567" cy="246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프로젝트 계획 피드백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48400" y="6362700"/>
            <a:ext cx="3962400" cy="533400"/>
            <a:chOff x="4525872" y="3492488"/>
            <a:chExt cx="2713128" cy="358635"/>
          </a:xfrm>
        </p:grpSpPr>
        <p:sp>
          <p:nvSpPr>
            <p:cNvPr id="51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2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4" name="TextBox 149"/>
            <p:cNvSpPr txBox="1"/>
            <p:nvPr/>
          </p:nvSpPr>
          <p:spPr>
            <a:xfrm>
              <a:off x="5023035" y="3558751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UI</a:t>
              </a: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및 화면 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0591800" y="6362700"/>
            <a:ext cx="3962400" cy="533400"/>
            <a:chOff x="4525872" y="3492488"/>
            <a:chExt cx="2713128" cy="358635"/>
          </a:xfrm>
        </p:grpSpPr>
        <p:sp>
          <p:nvSpPr>
            <p:cNvPr id="57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58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0" name="TextBox 149"/>
            <p:cNvSpPr txBox="1"/>
            <p:nvPr/>
          </p:nvSpPr>
          <p:spPr>
            <a:xfrm>
              <a:off x="5023033" y="3558751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구매</a:t>
              </a:r>
              <a:r>
                <a:rPr kumimoji="0" lang="en-US" altLang="ko-KR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,</a:t>
              </a: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 점수 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248400" y="7277100"/>
            <a:ext cx="3962400" cy="533400"/>
            <a:chOff x="4525872" y="3492488"/>
            <a:chExt cx="2713128" cy="358635"/>
          </a:xfrm>
        </p:grpSpPr>
        <p:sp>
          <p:nvSpPr>
            <p:cNvPr id="62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3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5" name="TextBox 149"/>
            <p:cNvSpPr txBox="1"/>
            <p:nvPr/>
          </p:nvSpPr>
          <p:spPr>
            <a:xfrm>
              <a:off x="5023035" y="3558749"/>
              <a:ext cx="1866567" cy="246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스탯 등 구현 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0591800" y="7277100"/>
            <a:ext cx="3962400" cy="533400"/>
            <a:chOff x="4525872" y="3492488"/>
            <a:chExt cx="2713128" cy="358635"/>
          </a:xfrm>
        </p:grpSpPr>
        <p:sp>
          <p:nvSpPr>
            <p:cNvPr id="67" name="사각형: 둥근 모서리 137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68" name="타원 139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9BBB59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세방고딕 Regular"/>
                <a:ea typeface="세방고딕 Regular"/>
              </a:endParaRPr>
            </a:p>
          </p:txBody>
        </p:sp>
        <p:sp>
          <p:nvSpPr>
            <p:cNvPr id="70" name="TextBox 149"/>
            <p:cNvSpPr txBox="1"/>
            <p:nvPr/>
          </p:nvSpPr>
          <p:spPr>
            <a:xfrm>
              <a:off x="5023032" y="3558750"/>
              <a:ext cx="1866567" cy="24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ln w="9525">
                    <a:solidFill>
                      <a:srgbClr val="FFFFFF"/>
                    </a:solidFill>
                  </a:ln>
                  <a:solidFill>
                    <a:srgbClr val="4A452A"/>
                  </a:solidFill>
                  <a:latin typeface="맑은 고딕"/>
                  <a:ea typeface="맑은 고딕"/>
                </a:rPr>
                <a:t>캐릭터 투사체 구현 </a:t>
              </a:r>
            </a:p>
          </p:txBody>
        </p:sp>
      </p:grpSp>
      <p:sp>
        <p:nvSpPr>
          <p:cNvPr id="72" name="TextBox 149"/>
          <p:cNvSpPr txBox="1"/>
          <p:nvPr/>
        </p:nvSpPr>
        <p:spPr>
          <a:xfrm>
            <a:off x="6934200" y="4548602"/>
            <a:ext cx="2726038" cy="36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ln w="9525">
                  <a:solidFill>
                    <a:srgbClr val="FFFFFF"/>
                  </a:solidFill>
                </a:ln>
                <a:solidFill>
                  <a:srgbClr val="4A452A"/>
                </a:solidFill>
                <a:latin typeface="맑은 고딕"/>
                <a:ea typeface="맑은 고딕"/>
              </a:rPr>
              <a:t>일반 몬스터 </a:t>
            </a:r>
          </a:p>
        </p:txBody>
      </p:sp>
      <p:pic>
        <p:nvPicPr>
          <p:cNvPr id="73" name="그래픽 152" descr="물약 단색으로 채워진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68000" y="4533900"/>
            <a:ext cx="342463" cy="342463"/>
          </a:xfrm>
          <a:prstGeom prst="rect">
            <a:avLst/>
          </a:prstGeom>
        </p:spPr>
      </p:pic>
      <p:pic>
        <p:nvPicPr>
          <p:cNvPr id="74" name="그래픽 179" descr="단색으로 채워진 악마 얼굴 단색으로 채워진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24600" y="5597604"/>
            <a:ext cx="307896" cy="307896"/>
          </a:xfrm>
          <a:prstGeom prst="rect">
            <a:avLst/>
          </a:prstGeom>
        </p:spPr>
      </p:pic>
      <p:pic>
        <p:nvPicPr>
          <p:cNvPr id="75" name="그래픽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0" y="5524500"/>
            <a:ext cx="381000" cy="381000"/>
          </a:xfrm>
          <a:prstGeom prst="rect">
            <a:avLst/>
          </a:prstGeom>
        </p:spPr>
      </p:pic>
      <p:pic>
        <p:nvPicPr>
          <p:cNvPr id="76" name="그래픽 181" descr="웹 디자인 단색으로 채워진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24600" y="6481103"/>
            <a:ext cx="338797" cy="338797"/>
          </a:xfrm>
          <a:prstGeom prst="rect">
            <a:avLst/>
          </a:prstGeom>
        </p:spPr>
      </p:pic>
      <p:pic>
        <p:nvPicPr>
          <p:cNvPr id="77" name="그래픽 187" descr="남성 우주 비행사 단색으로 채워진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24600" y="7399058"/>
            <a:ext cx="335242" cy="335242"/>
          </a:xfrm>
          <a:prstGeom prst="rect">
            <a:avLst/>
          </a:prstGeom>
        </p:spPr>
      </p:pic>
      <p:pic>
        <p:nvPicPr>
          <p:cNvPr id="79" name="그래픽 18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24600" y="8343900"/>
            <a:ext cx="381000" cy="373063"/>
          </a:xfrm>
          <a:prstGeom prst="rect">
            <a:avLst/>
          </a:prstGeom>
        </p:spPr>
      </p:pic>
      <p:pic>
        <p:nvPicPr>
          <p:cNvPr id="80" name="그래픽 187" descr="남성 우주 비행사 단색으로 채워진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68000" y="6484658"/>
            <a:ext cx="335242" cy="335242"/>
          </a:xfrm>
          <a:prstGeom prst="rect">
            <a:avLst/>
          </a:prstGeom>
        </p:spPr>
      </p:pic>
      <p:pic>
        <p:nvPicPr>
          <p:cNvPr id="81" name="그래픽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0" y="7353300"/>
            <a:ext cx="3810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18183"/>
            <a:ext cx="16230600" cy="5131715"/>
            <a:chOff x="0" y="0"/>
            <a:chExt cx="4659694" cy="1473280"/>
          </a:xfrm>
        </p:grpSpPr>
        <p:sp>
          <p:nvSpPr>
            <p:cNvPr id="3" name="Freeform 3"/>
            <p:cNvSpPr/>
            <p:nvPr/>
          </p:nvSpPr>
          <p:spPr>
            <a:xfrm>
              <a:off x="41910" y="4318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5560" y="35560"/>
              <a:ext cx="4624134" cy="1437720"/>
            </a:xfrm>
            <a:custGeom>
              <a:avLst/>
              <a:gdLst/>
              <a:ahLst/>
              <a:cxnLst/>
              <a:rect l="l" t="t" r="r" b="b"/>
              <a:pathLst>
                <a:path w="4624134" h="1437720">
                  <a:moveTo>
                    <a:pt x="4624134" y="1437720"/>
                  </a:moveTo>
                  <a:lnTo>
                    <a:pt x="0" y="1437720"/>
                  </a:lnTo>
                  <a:lnTo>
                    <a:pt x="0" y="0"/>
                  </a:lnTo>
                  <a:lnTo>
                    <a:pt x="4624134" y="0"/>
                  </a:lnTo>
                  <a:lnTo>
                    <a:pt x="4624134" y="1437720"/>
                  </a:lnTo>
                  <a:close/>
                  <a:moveTo>
                    <a:pt x="12700" y="1425020"/>
                  </a:moveTo>
                  <a:lnTo>
                    <a:pt x="4611434" y="1425020"/>
                  </a:lnTo>
                  <a:lnTo>
                    <a:pt x="4611434" y="12700"/>
                  </a:lnTo>
                  <a:lnTo>
                    <a:pt x="12700" y="12700"/>
                  </a:lnTo>
                  <a:lnTo>
                    <a:pt x="12700" y="1425020"/>
                  </a:lnTo>
                  <a:close/>
                </a:path>
              </a:pathLst>
            </a:custGeom>
            <a:solidFill>
              <a:srgbClr val="507335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611434" cy="1425020"/>
            </a:xfrm>
            <a:custGeom>
              <a:avLst/>
              <a:gdLst/>
              <a:ahLst/>
              <a:cxnLst/>
              <a:rect l="l" t="t" r="r" b="b"/>
              <a:pathLst>
                <a:path w="4611434" h="1425020">
                  <a:moveTo>
                    <a:pt x="0" y="0"/>
                  </a:moveTo>
                  <a:lnTo>
                    <a:pt x="4611434" y="0"/>
                  </a:lnTo>
                  <a:lnTo>
                    <a:pt x="4611434" y="1425020"/>
                  </a:lnTo>
                  <a:lnTo>
                    <a:pt x="0" y="142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4036" y="4345891"/>
            <a:ext cx="13669964" cy="7976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99"/>
              </a:lnSpc>
              <a:defRPr/>
            </a:pPr>
            <a:r>
              <a:rPr lang="ko-KR" altLang="en-US" sz="82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수행 절차 및 방법</a:t>
            </a:r>
            <a:endParaRPr lang="ko-KR" altLang="en-US" sz="8200" u="none">
              <a:solidFill>
                <a:srgbClr val="0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423429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70894"/>
            <a:ext cx="2835871" cy="515613"/>
          </a:xfrm>
          <a:custGeom>
            <a:avLst/>
            <a:gdLst/>
            <a:ahLst/>
            <a:cxnLst/>
            <a:rect l="l" t="t" r="r" b="b"/>
            <a:pathLst>
              <a:path w="2835871" h="515613">
                <a:moveTo>
                  <a:pt x="0" y="0"/>
                </a:moveTo>
                <a:lnTo>
                  <a:pt x="2835871" y="0"/>
                </a:lnTo>
                <a:lnTo>
                  <a:pt x="2835871" y="515612"/>
                </a:lnTo>
                <a:lnTo>
                  <a:pt x="0" y="515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612554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812700" y="7962797"/>
            <a:ext cx="1796242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예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78912" y="7722338"/>
            <a:ext cx="2196534" cy="899491"/>
          </a:xfrm>
          <a:custGeom>
            <a:avLst/>
            <a:gdLst/>
            <a:ahLst/>
            <a:cxnLst/>
            <a:rect l="l" t="t" r="r" b="b"/>
            <a:pathLst>
              <a:path w="2196534" h="899491">
                <a:moveTo>
                  <a:pt x="0" y="0"/>
                </a:moveTo>
                <a:lnTo>
                  <a:pt x="2196534" y="0"/>
                </a:lnTo>
                <a:lnTo>
                  <a:pt x="2196534" y="899491"/>
                </a:lnTo>
                <a:lnTo>
                  <a:pt x="0" y="899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2390" b="-2390"/>
            </a:stretch>
          </a:blipFill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1367" y="7962797"/>
            <a:ext cx="1631625" cy="39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120"/>
              </a:lnSpc>
              <a:defRPr/>
            </a:pPr>
            <a:r>
              <a:rPr lang="en-US" sz="2400" spc="283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아니오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332</Words>
  <Application>Microsoft Office PowerPoint</Application>
  <PresentationFormat>사용자 지정</PresentationFormat>
  <Paragraphs>111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210 8비트</vt:lpstr>
      <vt:lpstr>210 8비트 Bold</vt:lpstr>
      <vt:lpstr>HY동녘B</vt:lpstr>
      <vt:lpstr>HY울릉도B</vt:lpstr>
      <vt:lpstr>TDTD순고딕</vt:lpstr>
      <vt:lpstr>TDTD순고딕 Bold</vt:lpstr>
      <vt:lpstr>Tlab 레트로라이프</vt:lpstr>
      <vt:lpstr>맑은 고딕</vt:lpstr>
      <vt:lpstr>세방고딕 Regular</vt:lpstr>
      <vt:lpstr>Arial</vt:lpstr>
      <vt:lpstr>Arial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초록색 디지털리즘 기본적이고 단순한 프레젠테이션</dc:title>
  <dc:creator>user</dc:creator>
  <cp:lastModifiedBy>user</cp:lastModifiedBy>
  <cp:revision>61</cp:revision>
  <dcterms:created xsi:type="dcterms:W3CDTF">2006-08-16T00:00:00Z</dcterms:created>
  <dcterms:modified xsi:type="dcterms:W3CDTF">2024-07-22T01:04:24Z</dcterms:modified>
  <cp:version/>
</cp:coreProperties>
</file>